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45" r:id="rId4"/>
  </p:sldMasterIdLst>
  <p:notesMasterIdLst>
    <p:notesMasterId r:id="rId10"/>
  </p:notesMasterIdLst>
  <p:sldIdLst>
    <p:sldId id="347" r:id="rId5"/>
    <p:sldId id="684" r:id="rId6"/>
    <p:sldId id="690" r:id="rId7"/>
    <p:sldId id="693" r:id="rId8"/>
    <p:sldId id="69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16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14138"/>
    <a:srgbClr val="484138"/>
    <a:srgbClr val="ED9451"/>
    <a:srgbClr val="D2ECB6"/>
    <a:srgbClr val="0037A4"/>
    <a:srgbClr val="0043C8"/>
    <a:srgbClr val="BAE18F"/>
    <a:srgbClr val="1563FF"/>
    <a:srgbClr val="9BB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88BE28-AA8B-4AD1-BAD0-8F8668457396}" v="157" dt="2021-10-08T07:14:35.816"/>
  </p1510:revLst>
</p1510:revInfo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75" autoAdjust="0"/>
    <p:restoredTop sz="91458" autoAdjust="0"/>
  </p:normalViewPr>
  <p:slideViewPr>
    <p:cSldViewPr snapToGrid="0">
      <p:cViewPr varScale="1">
        <p:scale>
          <a:sx n="103" d="100"/>
          <a:sy n="103" d="100"/>
        </p:scale>
        <p:origin x="798" y="108"/>
      </p:cViewPr>
      <p:guideLst>
        <p:guide orient="horz" pos="2160"/>
        <p:guide pos="3840"/>
        <p:guide orient="horz" pos="216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3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1059E1-8A92-412E-9FFC-46DC2A12AD11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1AA27-3892-4360-B986-D6B124C22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88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B1AA27-3892-4360-B986-D6B124C223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732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 Busines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 bwMode="gray">
          <a:xfrm>
            <a:off x="0" y="-233"/>
            <a:ext cx="12192000" cy="6864344"/>
            <a:chOff x="0" y="-233"/>
            <a:chExt cx="9144000" cy="514825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87" r="85"/>
            <a:stretch/>
          </p:blipFill>
          <p:spPr bwMode="gray">
            <a:xfrm>
              <a:off x="0" y="0"/>
              <a:ext cx="9144000" cy="5148025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 bwMode="gray">
            <a:xfrm>
              <a:off x="0" y="-233"/>
              <a:ext cx="8337772" cy="5143734"/>
            </a:xfrm>
            <a:prstGeom prst="rect">
              <a:avLst/>
            </a:prstGeom>
            <a:gradFill flip="none" rotWithShape="1">
              <a:gsLst>
                <a:gs pos="0">
                  <a:srgbClr val="FFFFFF"/>
                </a:gs>
                <a:gs pos="71000">
                  <a:srgbClr val="FFFFFF">
                    <a:alpha val="75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5723" rIns="0" bIns="45723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196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495301" y="1104900"/>
            <a:ext cx="7440386" cy="2735839"/>
          </a:xfrm>
        </p:spPr>
        <p:txBody>
          <a:bodyPr anchor="b"/>
          <a:lstStyle>
            <a:lvl1pPr algn="l">
              <a:defRPr sz="48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Insightful presentation title in sentence case max 3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95301" y="3924300"/>
            <a:ext cx="7440386" cy="974271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Event City or Speaker Name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95300" y="4990648"/>
            <a:ext cx="7440011" cy="7025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Month DD, YYYY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6D6A4-086B-4EFB-B01A-4739B42A6AA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238B657-F5A1-CE4E-BE44-E7119FF99A44}" type="datetime1">
              <a:rPr lang="en-US" smtClean="0"/>
              <a:pPr/>
              <a:t>11/17/2021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562FAE-D3E7-4AF2-9F04-7B5F288F01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6" t="19533" r="8101" b="19620"/>
          <a:stretch/>
        </p:blipFill>
        <p:spPr>
          <a:xfrm>
            <a:off x="353112" y="5795737"/>
            <a:ext cx="2186147" cy="66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202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 Customiz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0" y="0"/>
            <a:ext cx="12192000" cy="6858000"/>
          </a:xfrm>
          <a:solidFill>
            <a:schemeClr val="accent4"/>
          </a:solid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picture icon in middle of slide to add full bleed picture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0" y="-5893"/>
            <a:ext cx="12192000" cy="6858000"/>
          </a:xfrm>
          <a:gradFill flip="none" rotWithShape="1">
            <a:gsLst>
              <a:gs pos="0">
                <a:srgbClr val="FFFFFF"/>
              </a:gs>
              <a:gs pos="71000">
                <a:srgbClr val="FFFFFF">
                  <a:alpha val="7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3" rIns="0" bIns="45723" numCol="1" rtlCol="0" anchor="ctr" anchorCtr="0" compatLnSpc="1">
            <a:prstTxWarp prst="textNoShape">
              <a:avLst/>
            </a:prstTxWarp>
          </a:bodyPr>
          <a:lstStyle>
            <a:lvl1pPr>
              <a:def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 algn="ctr" defTabSz="914196" fontAlgn="base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495301" y="1104900"/>
            <a:ext cx="7440386" cy="2735839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 dirty="0"/>
              <a:t>Insightful presentation title in sentence case max 3 lines | Image instructions at right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95301" y="3924300"/>
            <a:ext cx="7440386" cy="974271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Event City or Speaker Name</a:t>
            </a:r>
          </a:p>
        </p:txBody>
      </p:sp>
      <p:sp>
        <p:nvSpPr>
          <p:cNvPr id="9" name="Rectangle 8"/>
          <p:cNvSpPr/>
          <p:nvPr/>
        </p:nvSpPr>
        <p:spPr bwMode="gray">
          <a:xfrm>
            <a:off x="12293599" y="-5893"/>
            <a:ext cx="2184401" cy="68580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400" dirty="0"/>
              <a:t>4 STEPS to customizing this title slide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</a:t>
            </a:r>
            <a:r>
              <a:rPr lang="en-US" sz="1400" dirty="0" err="1"/>
              <a:t>cick</a:t>
            </a:r>
            <a:r>
              <a:rPr lang="en-US" sz="1400" dirty="0"/>
              <a:t> on presentation title placeholder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Select white gradient overlay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Click on Picture icon in center of picture placeholder &gt; Navigate to image &gt; Insert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click on Slide Thumbnail &gt; Hit Reset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NOTE: If you accidentally move any of the placeholders on this slide, hitting Reset will put everything back in place – event the logo. So, a best practice would be to hit Reset after you’ve completed your work to make sure placeholders are in their place. 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95300" y="4990648"/>
            <a:ext cx="7440011" cy="70258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Month DD, YYYY</a:t>
            </a:r>
          </a:p>
        </p:txBody>
      </p:sp>
      <p:sp>
        <p:nvSpPr>
          <p:cNvPr id="10" name="Rectangle 9"/>
          <p:cNvSpPr/>
          <p:nvPr/>
        </p:nvSpPr>
        <p:spPr bwMode="gray">
          <a:xfrm>
            <a:off x="12293599" y="-5893"/>
            <a:ext cx="2184401" cy="68580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400" dirty="0"/>
              <a:t>4 STEPS to customizing this title slide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</a:t>
            </a:r>
            <a:r>
              <a:rPr lang="en-US" sz="1400" dirty="0" err="1"/>
              <a:t>cick</a:t>
            </a:r>
            <a:r>
              <a:rPr lang="en-US" sz="1400" dirty="0"/>
              <a:t> on presentation title placeholder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Select white gradient overlay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Click on Picture icon in center of picture placeholder &gt; Navigate to image &gt; Insert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click on Slide Thumbnail &gt; Hit Reset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NOTE: If you accidentally move any of the placeholders on this slide, hitting Reset will put everything back in place – event the logo. So, a best practice would be to hit Reset after you’ve completed your work to make sure placeholders are in their place. </a:t>
            </a:r>
          </a:p>
        </p:txBody>
      </p:sp>
      <p:sp>
        <p:nvSpPr>
          <p:cNvPr id="12" name="Rectangle 11"/>
          <p:cNvSpPr/>
          <p:nvPr/>
        </p:nvSpPr>
        <p:spPr bwMode="gray">
          <a:xfrm>
            <a:off x="12293599" y="-5893"/>
            <a:ext cx="2184401" cy="68580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400" dirty="0"/>
              <a:t>4 STEPS to customizing this title slide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</a:t>
            </a:r>
            <a:r>
              <a:rPr lang="en-US" sz="1400" dirty="0" err="1"/>
              <a:t>cick</a:t>
            </a:r>
            <a:r>
              <a:rPr lang="en-US" sz="1400" dirty="0"/>
              <a:t> on presentation title placeholder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Select white gradient overlay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Click on Picture icon in center of picture placeholder &gt; Navigate to image &gt; Insert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click on Slide Thumbnail &gt; Hit Reset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NOTE: If you accidentally move any of the placeholders on this slide, hitting Reset will put everything back in place – event the logo. So, a best practice would be to hit Reset after you’ve completed your work to make sure placeholders are in their place.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76653B-7108-453B-9B83-C7F4FB60F995}"/>
              </a:ext>
            </a:extLst>
          </p:cNvPr>
          <p:cNvSpPr/>
          <p:nvPr/>
        </p:nvSpPr>
        <p:spPr bwMode="gray">
          <a:xfrm>
            <a:off x="12293599" y="-5893"/>
            <a:ext cx="2184401" cy="68580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400" dirty="0"/>
              <a:t>4 STEPS to customizing this title slide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</a:t>
            </a:r>
            <a:r>
              <a:rPr lang="en-US" sz="1400" dirty="0" err="1"/>
              <a:t>cick</a:t>
            </a:r>
            <a:r>
              <a:rPr lang="en-US" sz="1400" dirty="0"/>
              <a:t> on presentation title placeholder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Select white gradient overlay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Click on Picture icon in center of picture placeholder &gt; Navigate to image &gt; Insert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click on Slide Thumbnail &gt; Hit Reset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NOTE: If you accidentally move any of the placeholders on this slide, hitting Reset will put everything back in place – event the logo. So, a best practice would be to hit Reset after you’ve completed your work to make sure placeholders are in their place.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B2ADF1-764A-4F68-BB0A-1874814E7521}"/>
              </a:ext>
            </a:extLst>
          </p:cNvPr>
          <p:cNvSpPr/>
          <p:nvPr/>
        </p:nvSpPr>
        <p:spPr bwMode="gray">
          <a:xfrm>
            <a:off x="12293599" y="-5893"/>
            <a:ext cx="2184401" cy="68580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400" dirty="0"/>
              <a:t>4 STEPS to customizing this title slide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</a:t>
            </a:r>
            <a:r>
              <a:rPr lang="en-US" sz="1400" dirty="0" err="1"/>
              <a:t>cick</a:t>
            </a:r>
            <a:r>
              <a:rPr lang="en-US" sz="1400" dirty="0"/>
              <a:t> on presentation title placeholder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Select white gradient overlay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Click on Picture icon in center of picture placeholder &gt; Navigate to image &gt; Insert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click on Slide Thumbnail &gt; Hit Reset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NOTE: If you accidentally move any of the placeholders on this slide, hitting Reset will put everything back in place – event the logo. So, a best practice would be to hit Reset after you’ve completed your work to make sure placeholders are in their place.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21BB3F-CBC9-45BD-BE44-5074087344C5}"/>
              </a:ext>
            </a:extLst>
          </p:cNvPr>
          <p:cNvSpPr/>
          <p:nvPr userDrawn="1"/>
        </p:nvSpPr>
        <p:spPr bwMode="gray">
          <a:xfrm>
            <a:off x="12293599" y="-5893"/>
            <a:ext cx="2184401" cy="68580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400" dirty="0"/>
              <a:t>4 STEPS to customizing this title slide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click on presentation title placeholder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Select white gradient overlay &gt; Send to Back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Click on Picture icon in center of picture placeholder &gt; Navigate to image &gt; Insert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/>
              <a:t>Right click on Slide Thumbnail &gt; Hit Reset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NOTE: If you accidentally move any of the placeholders on this slide, hitting Reset will put everything back in place – event the logo. So, a best practice would be to hit Reset after you’ve completed your work to make sure placeholders are in their place.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89E88-7755-437F-A367-C0D1CAAA7DB7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A30CA33-0408-7843-BED9-E167C47D3192}" type="datetime1">
              <a:rPr lang="en-US" smtClean="0"/>
              <a:t>11/17/2021</a:t>
            </a:fld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F992B04-FE0A-48EA-A5CC-B98E75A5F90D}"/>
              </a:ext>
            </a:extLst>
          </p:cNvPr>
          <p:cNvSpPr>
            <a:spLocks noGrp="1" noChangeAspect="1"/>
          </p:cNvSpPr>
          <p:nvPr>
            <p:ph type="body" sz="quarter" idx="19" hasCustomPrompt="1"/>
          </p:nvPr>
        </p:nvSpPr>
        <p:spPr>
          <a:xfrm>
            <a:off x="353112" y="5795737"/>
            <a:ext cx="2186148" cy="66764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519D5C0-3E30-4D27-B93A-DE8877DFA135}"/>
              </a:ext>
            </a:extLst>
          </p:cNvPr>
          <p:cNvSpPr/>
          <p:nvPr userDrawn="1"/>
        </p:nvSpPr>
        <p:spPr bwMode="gray">
          <a:xfrm>
            <a:off x="14478000" y="-5893"/>
            <a:ext cx="2184401" cy="68580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400" dirty="0"/>
              <a:t>For Image / Photography options. navigate to https://hub.uhg.com/sites/hub/Optum/Resources/Brand/Documents/Photo%20Library%20Overview_June2017.docx</a:t>
            </a:r>
          </a:p>
        </p:txBody>
      </p:sp>
    </p:spTree>
    <p:extLst>
      <p:ext uri="{BB962C8B-B14F-4D97-AF65-F5344CB8AC3E}">
        <p14:creationId xmlns:p14="http://schemas.microsoft.com/office/powerpoint/2010/main" val="1545307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Type insightful headline in sentence case | One 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type text. To change text formatting (approved color, size, bullets), place cursor at beginning of text/line and hit Tab or Shift Tab. Click icon for chart or table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9B12D-92C4-3B43-B1D8-9965D43BF638}" type="datetime1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11315700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Use this space for one line subhead if needed | One line</a:t>
            </a:r>
          </a:p>
        </p:txBody>
      </p:sp>
    </p:spTree>
    <p:extLst>
      <p:ext uri="{BB962C8B-B14F-4D97-AF65-F5344CB8AC3E}">
        <p14:creationId xmlns:p14="http://schemas.microsoft.com/office/powerpoint/2010/main" val="3162728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1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Type insightful headline in sentence case | One 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95300" y="1825625"/>
            <a:ext cx="5524500" cy="40798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type text. To change text formatting (approved color, size, bullets), place cursor at beginning of text/line and hit Tab or Shift Tab. Click icon for chart or table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660572" cy="40798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type text. To change text formatting (approved color, size, bullets), place cursor at beginning of text/line and hit Tab or Shift Tab. Click icon for chart or table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B22B7-E70D-5C40-876F-2AAFEE548D55}" type="datetime1">
              <a:rPr lang="en-US" smtClean="0"/>
              <a:t>11/17/2021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11315700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Use this space for one line subhead if needed | One line</a:t>
            </a:r>
          </a:p>
        </p:txBody>
      </p:sp>
    </p:spTree>
    <p:extLst>
      <p:ext uri="{BB962C8B-B14F-4D97-AF65-F5344CB8AC3E}">
        <p14:creationId xmlns:p14="http://schemas.microsoft.com/office/powerpoint/2010/main" val="3935360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2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Type insightful headline in sentence case | One 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95300" y="1825625"/>
            <a:ext cx="5524500" cy="40798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type text. To change text formatting (approved color, size, bullets), place cursor at beginning of text/line and hit Tab or Shift Tab. Click icon for chart or table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660572" cy="40798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type text. To change text formatting (approved color, size, bullets), place cursor at beginning of text/line and hit Tab or Shift Tab. Click icon for chart or table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0BFFF-AA19-A248-B278-6D3F06A4B752}" type="datetime1">
              <a:rPr lang="en-US" smtClean="0"/>
              <a:t>11/17/2021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495300" y="1118282"/>
            <a:ext cx="5502275" cy="492125"/>
          </a:xfrm>
        </p:spPr>
        <p:txBody>
          <a:bodyPr anchor="t"/>
          <a:lstStyle>
            <a:lvl1pPr marL="0" indent="0">
              <a:buNone/>
              <a:defRPr sz="26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Short subhead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118282"/>
            <a:ext cx="5638800" cy="492125"/>
          </a:xfrm>
        </p:spPr>
        <p:txBody>
          <a:bodyPr anchor="t"/>
          <a:lstStyle>
            <a:lvl1pPr marL="0" indent="0">
              <a:buNone/>
              <a:defRPr sz="26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Short subhead</a:t>
            </a:r>
          </a:p>
        </p:txBody>
      </p:sp>
    </p:spTree>
    <p:extLst>
      <p:ext uri="{BB962C8B-B14F-4D97-AF65-F5344CB8AC3E}">
        <p14:creationId xmlns:p14="http://schemas.microsoft.com/office/powerpoint/2010/main" val="707462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Type insightful headline in sentence case | One 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CC73E-47F9-FC40-A96F-1496DECD9ED4}" type="datetime1">
              <a:rPr lang="en-US" smtClean="0"/>
              <a:t>11/17/2021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20450" y="6486982"/>
            <a:ext cx="612322" cy="365125"/>
          </a:xfrm>
        </p:spPr>
        <p:txBody>
          <a:bodyPr/>
          <a:lstStyle/>
          <a:p>
            <a:fld id="{3310D8EA-3107-4873-B9AB-DD7D3E7905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5295900" y="6486982"/>
            <a:ext cx="592454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property of Optum. Do not distribute or reproduce without express permission from Optum.</a:t>
            </a:r>
          </a:p>
        </p:txBody>
      </p:sp>
    </p:spTree>
    <p:extLst>
      <p:ext uri="{BB962C8B-B14F-4D97-AF65-F5344CB8AC3E}">
        <p14:creationId xmlns:p14="http://schemas.microsoft.com/office/powerpoint/2010/main" val="1903235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Type insightful headline in sentence case | One 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DF9DB-8334-D945-AB69-E456494DD0B0}" type="datetime1">
              <a:rPr lang="en-US" smtClean="0"/>
              <a:t>11/17/2021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11315700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Use this space for one line subhead if needed | One line</a:t>
            </a:r>
          </a:p>
        </p:txBody>
      </p:sp>
    </p:spTree>
    <p:extLst>
      <p:ext uri="{BB962C8B-B14F-4D97-AF65-F5344CB8AC3E}">
        <p14:creationId xmlns:p14="http://schemas.microsoft.com/office/powerpoint/2010/main" val="1665846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84CC8E-C163-4D27-8E8B-087072A6A5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655" y="2285998"/>
            <a:ext cx="5440691" cy="2286005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00AF8D2C-76F0-D549-A0B8-B671FEC30492}" type="datetime1">
              <a:rPr lang="en-US" smtClean="0"/>
              <a:t>11/17/2021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3310D8EA-3107-4873-B9AB-DD7D3E790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38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923175" y="182880"/>
            <a:ext cx="10659231" cy="634296"/>
          </a:xfrm>
          <a:prstGeom prst="rect">
            <a:avLst/>
          </a:prstGeom>
        </p:spPr>
        <p:txBody>
          <a:bodyPr vert="horz" lIns="0" rIns="0" anchor="ctr"/>
          <a:lstStyle>
            <a:lvl1pPr>
              <a:defRPr sz="1200" b="1" i="0">
                <a:solidFill>
                  <a:srgbClr val="F26F1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940282" y="1219203"/>
            <a:ext cx="10642121" cy="4145083"/>
          </a:xfrm>
          <a:prstGeom prst="rect">
            <a:avLst/>
          </a:prstGeom>
        </p:spPr>
        <p:txBody>
          <a:bodyPr vert="horz" lIns="0" tIns="0" rIns="0" bIns="0" anchor="t"/>
          <a:lstStyle>
            <a:lvl1pPr marL="257102" marR="0" indent="-257102" algn="l" defTabSz="6856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Char char="•"/>
              <a:tabLst/>
              <a:defRPr lang="en-US" sz="1800" b="0" i="0" kern="1200" dirty="0" smtClean="0">
                <a:solidFill>
                  <a:srgbClr val="424242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marL="257102" marR="0" lvl="0" indent="-257102" algn="l" defTabSz="6856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itchFamily="34" charset="0"/>
              <a:buChar char="•"/>
              <a:tabLst/>
              <a:defRPr/>
            </a:pPr>
            <a:r>
              <a:rPr lang="en-US" dirty="0"/>
              <a:t>Click to edit Master text styles</a:t>
            </a:r>
          </a:p>
          <a:p>
            <a:pPr marL="257102" marR="0" lvl="0" indent="-257102" algn="l" defTabSz="6856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itchFamily="34" charset="0"/>
              <a:buChar char="•"/>
              <a:tabLst/>
              <a:defRPr/>
            </a:pPr>
            <a:r>
              <a:rPr lang="en-US" dirty="0"/>
              <a:t>Click to edit Master text styles</a:t>
            </a:r>
          </a:p>
          <a:p>
            <a:pPr marL="257102" marR="0" lvl="0" indent="-257102" algn="l" defTabSz="6856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itchFamily="34" charset="0"/>
              <a:buChar char="•"/>
              <a:tabLst/>
              <a:defRPr/>
            </a:pPr>
            <a:r>
              <a:rPr lang="en-US" dirty="0"/>
              <a:t>Click to edit Master text styles</a:t>
            </a:r>
          </a:p>
          <a:p>
            <a:pPr marL="257102" marR="0" lvl="0" indent="-257102" algn="l" defTabSz="6856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itchFamily="34" charset="0"/>
              <a:buChar char="•"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545627" y="6518148"/>
            <a:ext cx="343664" cy="13889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525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fld id="{6575370D-4E78-C44F-8DB3-41D140BF8DE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359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64D087D-EF83-4A62-AD98-E31A422A94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18631" r="7973" b="19012"/>
          <a:stretch/>
        </p:blipFill>
        <p:spPr>
          <a:xfrm>
            <a:off x="392613" y="6263366"/>
            <a:ext cx="1425757" cy="44453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95300" y="0"/>
            <a:ext cx="11315700" cy="107405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95300" y="1825625"/>
            <a:ext cx="11315700" cy="40744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381000" y="7386865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915958EA-D2E5-6B40-9C49-1CF399DB248A}" type="datetime1">
              <a:rPr lang="en-US" smtClean="0"/>
              <a:pPr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5295900" y="6486982"/>
            <a:ext cx="592454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Confidential property of Optum. Do not distribute or reproduce without express permission from Optum.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264900" y="6486982"/>
            <a:ext cx="542472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310D8EA-3107-4873-B9AB-DD7D3E79053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cxnSpLocks/>
          </p:cNvCxnSpPr>
          <p:nvPr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cxnSpLocks/>
          </p:cNvCxnSpPr>
          <p:nvPr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DB2CE75-020D-45A1-B141-8BC43E0F6356}"/>
              </a:ext>
            </a:extLst>
          </p:cNvPr>
          <p:cNvCxnSpPr>
            <a:cxnSpLocks/>
          </p:cNvCxnSpPr>
          <p:nvPr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4E70631-2200-435E-8B78-C15380687CB2}"/>
              </a:ext>
            </a:extLst>
          </p:cNvPr>
          <p:cNvCxnSpPr>
            <a:cxnSpLocks/>
          </p:cNvCxnSpPr>
          <p:nvPr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B69FDF-A621-430B-ADCC-6492A766DF3E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217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77" r:id="rId8"/>
    <p:sldLayoutId id="2147483878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rgbClr val="55565A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0" indent="0" algn="l" defTabSz="914400" rtl="0" eaLnBrk="1" latinLnBrk="0" hangingPunct="1">
        <a:lnSpc>
          <a:spcPct val="95000"/>
        </a:lnSpc>
        <a:spcBef>
          <a:spcPts val="800"/>
        </a:spcBef>
        <a:spcAft>
          <a:spcPts val="600"/>
        </a:spcAft>
        <a:buFont typeface="Arial" panose="020B0604020202020204" pitchFamily="34" charset="0"/>
        <a:buChar char="​"/>
        <a:defRPr sz="2200" kern="1200">
          <a:solidFill>
            <a:schemeClr val="tx2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230188" indent="-230188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2286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​"/>
        <a:defRPr sz="22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458788" indent="-230188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−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6858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9144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6pPr>
      <a:lvl7pPr marL="9144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7pPr>
      <a:lvl8pPr marL="9144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8pPr>
      <a:lvl9pPr marL="9144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72" pos="3816" userDrawn="1">
          <p15:clr>
            <a:srgbClr val="FDE53C"/>
          </p15:clr>
        </p15:guide>
        <p15:guide id="73" orient="horz" pos="3720" userDrawn="1">
          <p15:clr>
            <a:srgbClr val="F26B43"/>
          </p15:clr>
        </p15:guide>
        <p15:guide id="74" userDrawn="1">
          <p15:clr>
            <a:srgbClr val="F26B43"/>
          </p15:clr>
        </p15:guide>
        <p15:guide id="75" pos="7440" userDrawn="1">
          <p15:clr>
            <a:srgbClr val="F26B43"/>
          </p15:clr>
        </p15:guide>
        <p15:guide id="76" pos="264" userDrawn="1">
          <p15:clr>
            <a:srgbClr val="F26B43"/>
          </p15:clr>
        </p15:guide>
        <p15:guide id="77" orient="horz" pos="4080" userDrawn="1">
          <p15:clr>
            <a:srgbClr val="F26B43"/>
          </p15:clr>
        </p15:guide>
        <p15:guide id="78" pos="312" userDrawn="1">
          <p15:clr>
            <a:srgbClr val="F26B43"/>
          </p15:clr>
        </p15:guide>
        <p15:guide id="79" orient="horz" pos="240" userDrawn="1">
          <p15:clr>
            <a:srgbClr val="F26B43"/>
          </p15:clr>
        </p15:guide>
        <p15:guide id="80" orient="horz" pos="360" userDrawn="1">
          <p15:clr>
            <a:srgbClr val="F26B43"/>
          </p15:clr>
        </p15:guide>
        <p15:guide id="81" orient="horz" pos="696" userDrawn="1">
          <p15:clr>
            <a:srgbClr val="F26B43"/>
          </p15:clr>
        </p15:guide>
        <p15:guide id="82" orient="horz" pos="2472" userDrawn="1">
          <p15:clr>
            <a:srgbClr val="F26B43"/>
          </p15:clr>
        </p15:guide>
        <p15:guide id="83" orient="horz" pos="4224" userDrawn="1">
          <p15:clr>
            <a:srgbClr val="F26B43"/>
          </p15:clr>
        </p15:guide>
        <p15:guide id="84" pos="7392" userDrawn="1">
          <p15:clr>
            <a:srgbClr val="F26B43"/>
          </p15:clr>
        </p15:guide>
        <p15:guide id="85" pos="3864" userDrawn="1">
          <p15:clr>
            <a:srgbClr val="FDE53C"/>
          </p15:clr>
        </p15:guide>
        <p15:guide id="86" pos="2688" userDrawn="1">
          <p15:clr>
            <a:srgbClr val="F26B43"/>
          </p15:clr>
        </p15:guide>
        <p15:guide id="87" pos="4992" userDrawn="1">
          <p15:clr>
            <a:srgbClr val="F26B43"/>
          </p15:clr>
        </p15:guide>
        <p15:guide id="88" pos="2640" userDrawn="1">
          <p15:clr>
            <a:srgbClr val="F26B43"/>
          </p15:clr>
        </p15:guide>
        <p15:guide id="89" pos="5040" userDrawn="1">
          <p15:clr>
            <a:srgbClr val="F26B43"/>
          </p15:clr>
        </p15:guide>
        <p15:guide id="90" orient="horz" pos="2424" userDrawn="1">
          <p15:clr>
            <a:srgbClr val="F26B43"/>
          </p15:clr>
        </p15:guide>
        <p15:guide id="91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icure.com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emocha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1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2736" y="-71560"/>
            <a:ext cx="9874826" cy="2735839"/>
          </a:xfrm>
        </p:spPr>
        <p:txBody>
          <a:bodyPr/>
          <a:lstStyle/>
          <a:p>
            <a:br>
              <a:rPr lang="en-US" b="1" dirty="0">
                <a:latin typeface="Calibri" panose="020F0502020204030204" pitchFamily="34" charset="0"/>
              </a:rPr>
            </a:br>
            <a:br>
              <a:rPr lang="en-US" b="1" dirty="0">
                <a:latin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</a:rPr>
              <a:t>Optum </a:t>
            </a:r>
            <a:r>
              <a:rPr lang="en-US" b="1" dirty="0" err="1">
                <a:latin typeface="Calibri" panose="020F0502020204030204" pitchFamily="34" charset="0"/>
              </a:rPr>
              <a:t>Stratethon</a:t>
            </a:r>
            <a:r>
              <a:rPr lang="en-US" b="1" dirty="0">
                <a:latin typeface="Calibri" panose="020F0502020204030204" pitchFamily="34" charset="0"/>
              </a:rPr>
              <a:t> Season 3</a:t>
            </a:r>
            <a:br>
              <a:rPr lang="en-US" b="1" dirty="0">
                <a:latin typeface="Calibri" panose="020F0502020204030204" pitchFamily="34" charset="0"/>
              </a:rPr>
            </a:br>
            <a:br>
              <a:rPr lang="en-US" b="1" dirty="0">
                <a:latin typeface="Calibri" panose="020F0502020204030204" pitchFamily="34" charset="0"/>
              </a:rPr>
            </a:br>
            <a:endParaRPr lang="en-US" sz="4000" b="1" dirty="0">
              <a:latin typeface="Calibri" panose="020F0502020204030204" pitchFamily="34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52736" y="2562153"/>
            <a:ext cx="7582575" cy="173369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/>
              <a:t>Prabhudatta Sarangi</a:t>
            </a:r>
          </a:p>
          <a:p>
            <a:pPr>
              <a:lnSpc>
                <a:spcPct val="100000"/>
              </a:lnSpc>
            </a:pPr>
            <a:r>
              <a:rPr lang="en-US" b="1" dirty="0"/>
              <a:t>Dhruba Das</a:t>
            </a:r>
          </a:p>
          <a:p>
            <a:pPr>
              <a:lnSpc>
                <a:spcPct val="100000"/>
              </a:lnSpc>
            </a:pPr>
            <a:r>
              <a:rPr lang="en-US" b="1" dirty="0"/>
              <a:t>Deepshikha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52736" y="4737904"/>
            <a:ext cx="7582575" cy="955326"/>
          </a:xfrm>
        </p:spPr>
        <p:txBody>
          <a:bodyPr/>
          <a:lstStyle/>
          <a:p>
            <a:r>
              <a:rPr lang="en-US" b="1" dirty="0"/>
              <a:t>October 2021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353112" y="5795737"/>
            <a:ext cx="2260692" cy="73170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1579225" y="6486525"/>
            <a:ext cx="612775" cy="365125"/>
          </a:xfrm>
        </p:spPr>
        <p:txBody>
          <a:bodyPr/>
          <a:lstStyle/>
          <a:p>
            <a:fld id="{3310D8EA-3107-4873-B9AB-DD7D3E79053A}" type="slidenum">
              <a:rPr lang="en-US" smtClean="0"/>
              <a:t>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67450" y="6486525"/>
            <a:ext cx="5924550" cy="365125"/>
          </a:xfrm>
        </p:spPr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115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7DA6A-9A28-46EA-B7CB-5963F1D36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0"/>
            <a:ext cx="11315700" cy="1074058"/>
          </a:xfrm>
        </p:spPr>
        <p:txBody>
          <a:bodyPr anchor="b">
            <a:normAutofit/>
          </a:bodyPr>
          <a:lstStyle/>
          <a:p>
            <a:r>
              <a:rPr lang="en-US" b="1" dirty="0"/>
              <a:t>Business Problem &amp; Solution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12777D-886E-437C-A73F-F43E3547D7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5300" y="1825625"/>
            <a:ext cx="5524500" cy="407987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Medical nonadherence puts huge burden on already stressed healthcare ecosystem.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Ensuring medical adherence can ease burden from healthcare ecosystem and reduce overall healthcare cost for all the stakeholders</a:t>
            </a:r>
            <a:endParaRPr lang="en-IN" dirty="0"/>
          </a:p>
        </p:txBody>
      </p:sp>
      <p:pic>
        <p:nvPicPr>
          <p:cNvPr id="1026" name="Picture 2" descr="What is Medication Adherence and Causes of Medication Non-Adherence?">
            <a:extLst>
              <a:ext uri="{FF2B5EF4-FFF2-40B4-BE49-F238E27FC236}">
                <a16:creationId xmlns:a16="http://schemas.microsoft.com/office/drawing/2014/main" id="{E66111AD-D268-43D7-B28B-0C305D1302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9" r="23526" b="-1"/>
          <a:stretch/>
        </p:blipFill>
        <p:spPr bwMode="auto">
          <a:xfrm>
            <a:off x="6172200" y="1825625"/>
            <a:ext cx="5660572" cy="407987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91FB0F-1FED-46DE-B81B-491C484C5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5900" y="6486982"/>
            <a:ext cx="592454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BC2283-4096-4CD7-B0F8-C9D08476E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900" y="6486982"/>
            <a:ext cx="54247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3310D8EA-3107-4873-B9AB-DD7D3E79053A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5307BB-7E0A-41BF-82CA-D8C6DA96B45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5300" y="1118282"/>
            <a:ext cx="11315700" cy="492125"/>
          </a:xfrm>
        </p:spPr>
        <p:txBody>
          <a:bodyPr>
            <a:normAutofit/>
          </a:bodyPr>
          <a:lstStyle/>
          <a:p>
            <a:r>
              <a:rPr lang="en-IN" dirty="0"/>
              <a:t>Predicting Non adherence in Patients with given medical data</a:t>
            </a:r>
          </a:p>
        </p:txBody>
      </p:sp>
    </p:spTree>
    <p:extLst>
      <p:ext uri="{BB962C8B-B14F-4D97-AF65-F5344CB8AC3E}">
        <p14:creationId xmlns:p14="http://schemas.microsoft.com/office/powerpoint/2010/main" val="384899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4B0D48-07BB-404A-AE84-B060E3D830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575370D-4E78-C44F-8DB3-41D140BF8DE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145F543-9706-4F3D-A5BF-3857C4C1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537" y="493986"/>
            <a:ext cx="11390586" cy="546538"/>
          </a:xfrm>
        </p:spPr>
        <p:txBody>
          <a:bodyPr/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Value Proposition and Differentiators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3F71ACE-DE43-4C8F-A950-701D4F8088CE}"/>
              </a:ext>
            </a:extLst>
          </p:cNvPr>
          <p:cNvSpPr txBox="1">
            <a:spLocks/>
          </p:cNvSpPr>
          <p:nvPr/>
        </p:nvSpPr>
        <p:spPr>
          <a:xfrm>
            <a:off x="529115" y="1152248"/>
            <a:ext cx="11278256" cy="48294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200" kern="1200">
                <a:solidFill>
                  <a:schemeClr val="tx2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9pPr>
          </a:lstStyle>
          <a:p>
            <a:pPr defTabSz="685800">
              <a:lnSpc>
                <a:spcPct val="100000"/>
              </a:lnSpc>
              <a:spcBef>
                <a:spcPts val="450"/>
              </a:spcBef>
              <a:buNone/>
              <a:defRPr/>
            </a:pPr>
            <a:r>
              <a:rPr lang="en-US" sz="2400" b="1" dirty="0">
                <a:solidFill>
                  <a:schemeClr val="accent4"/>
                </a:solidFill>
              </a:rPr>
              <a:t>Impact:</a:t>
            </a:r>
          </a:p>
          <a:p>
            <a:pPr marL="515938" lvl="1" indent="-285750" defTabSz="685800">
              <a:lnSpc>
                <a:spcPct val="100000"/>
              </a:lnSpc>
              <a:spcBef>
                <a:spcPts val="450"/>
              </a:spcBef>
              <a:buFont typeface="Wingdings" panose="05000000000000000000" pitchFamily="2" charset="2"/>
              <a:buChar char="§"/>
              <a:defRPr/>
            </a:pPr>
            <a:r>
              <a:rPr lang="en-US" sz="1200" dirty="0">
                <a:solidFill>
                  <a:srgbClr val="484138"/>
                </a:solidFill>
              </a:rPr>
              <a:t>The solution has the potential, to save </a:t>
            </a:r>
            <a:r>
              <a:rPr lang="en-US" sz="1200" b="1" dirty="0">
                <a:solidFill>
                  <a:srgbClr val="484138"/>
                </a:solidFill>
              </a:rPr>
              <a:t>125,000 deaths</a:t>
            </a:r>
            <a:r>
              <a:rPr lang="en-US" sz="1200" dirty="0">
                <a:solidFill>
                  <a:srgbClr val="484138"/>
                </a:solidFill>
              </a:rPr>
              <a:t>, </a:t>
            </a:r>
            <a:r>
              <a:rPr lang="en-US" sz="1200" b="1" dirty="0">
                <a:solidFill>
                  <a:srgbClr val="484138"/>
                </a:solidFill>
              </a:rPr>
              <a:t>10 percent of total hospitalizations</a:t>
            </a:r>
            <a:r>
              <a:rPr lang="en-US" sz="1200" dirty="0">
                <a:solidFill>
                  <a:srgbClr val="484138"/>
                </a:solidFill>
              </a:rPr>
              <a:t> and healthcare </a:t>
            </a:r>
            <a:r>
              <a:rPr lang="en-US" sz="1200" b="1" dirty="0">
                <a:solidFill>
                  <a:srgbClr val="484138"/>
                </a:solidFill>
              </a:rPr>
              <a:t>costs between $100-$289 Billion</a:t>
            </a:r>
            <a:r>
              <a:rPr lang="en-US" sz="1200" dirty="0">
                <a:solidFill>
                  <a:srgbClr val="484138"/>
                </a:solidFill>
              </a:rPr>
              <a:t> every year just in the United States. (statistics based on a 2017 review)</a:t>
            </a:r>
          </a:p>
          <a:p>
            <a:pPr marL="515938" lvl="1" indent="-285750" defTabSz="685800">
              <a:lnSpc>
                <a:spcPct val="100000"/>
              </a:lnSpc>
              <a:spcBef>
                <a:spcPts val="450"/>
              </a:spcBef>
              <a:buFont typeface="Wingdings" panose="05000000000000000000" pitchFamily="2" charset="2"/>
              <a:buChar char="§"/>
              <a:defRPr/>
            </a:pPr>
            <a:r>
              <a:rPr lang="en-US" sz="1200" b="1" dirty="0">
                <a:solidFill>
                  <a:srgbClr val="484138"/>
                </a:solidFill>
              </a:rPr>
              <a:t>Reduces the burden </a:t>
            </a:r>
            <a:r>
              <a:rPr lang="en-US" sz="1200" dirty="0">
                <a:solidFill>
                  <a:srgbClr val="484138"/>
                </a:solidFill>
              </a:rPr>
              <a:t>on an already stressed healthcare ecosystem.</a:t>
            </a:r>
          </a:p>
          <a:p>
            <a:pPr marL="515938" lvl="1" indent="-285750" defTabSz="685800">
              <a:lnSpc>
                <a:spcPct val="100000"/>
              </a:lnSpc>
              <a:spcBef>
                <a:spcPts val="450"/>
              </a:spcBef>
              <a:buFont typeface="Wingdings" panose="05000000000000000000" pitchFamily="2" charset="2"/>
              <a:buChar char="§"/>
              <a:defRPr/>
            </a:pPr>
            <a:r>
              <a:rPr lang="en-US" sz="1200" dirty="0">
                <a:solidFill>
                  <a:srgbClr val="484138"/>
                </a:solidFill>
              </a:rPr>
              <a:t>Ensuring medical adherence </a:t>
            </a:r>
            <a:r>
              <a:rPr lang="en-US" sz="1200" b="1" dirty="0">
                <a:solidFill>
                  <a:srgbClr val="484138"/>
                </a:solidFill>
              </a:rPr>
              <a:t>benefits all the stake holders </a:t>
            </a:r>
            <a:r>
              <a:rPr lang="en-US" sz="1200" dirty="0">
                <a:solidFill>
                  <a:srgbClr val="484138"/>
                </a:solidFill>
              </a:rPr>
              <a:t>from patients to insurance companies.</a:t>
            </a:r>
          </a:p>
          <a:p>
            <a:pPr marL="0" lvl="1" indent="0" defTabSz="685800">
              <a:lnSpc>
                <a:spcPct val="100000"/>
              </a:lnSpc>
              <a:spcBef>
                <a:spcPts val="450"/>
              </a:spcBef>
              <a:buNone/>
              <a:defRPr/>
            </a:pPr>
            <a:r>
              <a:rPr lang="en-US" sz="2400" b="1" dirty="0">
                <a:solidFill>
                  <a:schemeClr val="accent4"/>
                </a:solidFill>
              </a:rPr>
              <a:t>USP:</a:t>
            </a:r>
          </a:p>
          <a:p>
            <a:pPr lvl="3" defTabSz="685800">
              <a:lnSpc>
                <a:spcPct val="100000"/>
              </a:lnSpc>
              <a:spcBef>
                <a:spcPts val="450"/>
              </a:spcBef>
              <a:buFont typeface="Wingdings" panose="05000000000000000000" pitchFamily="2" charset="2"/>
              <a:buChar char="§"/>
              <a:defRPr/>
            </a:pPr>
            <a:r>
              <a:rPr lang="en-US" sz="1600" dirty="0">
                <a:solidFill>
                  <a:srgbClr val="414138"/>
                </a:solidFill>
              </a:rPr>
              <a:t>To Patients:</a:t>
            </a:r>
          </a:p>
          <a:p>
            <a:pPr lvl="4" defTabSz="685800">
              <a:lnSpc>
                <a:spcPct val="100000"/>
              </a:lnSpc>
              <a:spcBef>
                <a:spcPts val="450"/>
              </a:spcBef>
              <a:defRPr/>
            </a:pPr>
            <a:r>
              <a:rPr lang="en-US" sz="1200" dirty="0">
                <a:solidFill>
                  <a:srgbClr val="414138"/>
                </a:solidFill>
              </a:rPr>
              <a:t>Predicting and adhering to medical instructions will </a:t>
            </a:r>
            <a:r>
              <a:rPr lang="en-US" sz="1200" b="1" dirty="0">
                <a:solidFill>
                  <a:srgbClr val="414138"/>
                </a:solidFill>
              </a:rPr>
              <a:t>reduce hospitalization chances </a:t>
            </a:r>
            <a:r>
              <a:rPr lang="en-US" sz="1200" dirty="0">
                <a:solidFill>
                  <a:srgbClr val="414138"/>
                </a:solidFill>
              </a:rPr>
              <a:t>and subsequently </a:t>
            </a:r>
            <a:r>
              <a:rPr lang="en-US" sz="1200" b="1" dirty="0">
                <a:solidFill>
                  <a:srgbClr val="414138"/>
                </a:solidFill>
              </a:rPr>
              <a:t>reducing medical related expenses.</a:t>
            </a:r>
          </a:p>
          <a:p>
            <a:pPr lvl="3" defTabSz="685800">
              <a:lnSpc>
                <a:spcPct val="100000"/>
              </a:lnSpc>
              <a:spcBef>
                <a:spcPts val="450"/>
              </a:spcBef>
              <a:buFont typeface="Wingdings" panose="05000000000000000000" pitchFamily="2" charset="2"/>
              <a:buChar char="§"/>
              <a:defRPr/>
            </a:pPr>
            <a:r>
              <a:rPr lang="en-US" sz="1600" dirty="0">
                <a:solidFill>
                  <a:srgbClr val="414138"/>
                </a:solidFill>
              </a:rPr>
              <a:t>To Insurance companies</a:t>
            </a:r>
          </a:p>
          <a:p>
            <a:pPr lvl="4" defTabSz="685800">
              <a:lnSpc>
                <a:spcPct val="100000"/>
              </a:lnSpc>
              <a:spcBef>
                <a:spcPts val="450"/>
              </a:spcBef>
              <a:defRPr/>
            </a:pPr>
            <a:r>
              <a:rPr lang="en-US" sz="1200" dirty="0">
                <a:solidFill>
                  <a:srgbClr val="414138"/>
                </a:solidFill>
              </a:rPr>
              <a:t>Promoting the medical adherence ensures </a:t>
            </a:r>
            <a:r>
              <a:rPr lang="en-US" sz="1200" b="1" dirty="0">
                <a:solidFill>
                  <a:srgbClr val="414138"/>
                </a:solidFill>
              </a:rPr>
              <a:t>lesser insurance payouts </a:t>
            </a:r>
            <a:r>
              <a:rPr lang="en-US" sz="1200" dirty="0">
                <a:solidFill>
                  <a:srgbClr val="414138"/>
                </a:solidFill>
              </a:rPr>
              <a:t>to customers by </a:t>
            </a:r>
            <a:r>
              <a:rPr lang="en-US" sz="1200" b="1" dirty="0">
                <a:solidFill>
                  <a:srgbClr val="414138"/>
                </a:solidFill>
              </a:rPr>
              <a:t>reducing chances of hospitalization</a:t>
            </a:r>
            <a:r>
              <a:rPr lang="en-US" sz="1200" dirty="0">
                <a:solidFill>
                  <a:srgbClr val="414138"/>
                </a:solidFill>
              </a:rPr>
              <a:t> or patients encountering serious diseases which </a:t>
            </a:r>
            <a:r>
              <a:rPr lang="en-US" sz="1200" b="1" dirty="0">
                <a:solidFill>
                  <a:srgbClr val="414138"/>
                </a:solidFill>
              </a:rPr>
              <a:t>require expensive medication and treatment</a:t>
            </a:r>
            <a:r>
              <a:rPr lang="en-US" sz="1400" dirty="0">
                <a:solidFill>
                  <a:srgbClr val="414138"/>
                </a:solidFill>
              </a:rPr>
              <a:t>.</a:t>
            </a:r>
          </a:p>
          <a:p>
            <a:pPr lvl="3" defTabSz="685800">
              <a:lnSpc>
                <a:spcPct val="100000"/>
              </a:lnSpc>
              <a:spcBef>
                <a:spcPts val="450"/>
              </a:spcBef>
              <a:buFont typeface="Wingdings" panose="05000000000000000000" pitchFamily="2" charset="2"/>
              <a:buChar char="§"/>
              <a:defRPr/>
            </a:pPr>
            <a:r>
              <a:rPr lang="en-US" sz="1600" dirty="0">
                <a:solidFill>
                  <a:srgbClr val="414138"/>
                </a:solidFill>
              </a:rPr>
              <a:t>To healthcare providers</a:t>
            </a:r>
          </a:p>
          <a:p>
            <a:pPr lvl="4" defTabSz="685800">
              <a:lnSpc>
                <a:spcPct val="100000"/>
              </a:lnSpc>
              <a:spcBef>
                <a:spcPts val="450"/>
              </a:spcBef>
              <a:buFont typeface="Wingdings" panose="05000000000000000000" pitchFamily="2" charset="2"/>
              <a:buChar char="§"/>
              <a:defRPr/>
            </a:pPr>
            <a:r>
              <a:rPr lang="en-US" sz="1200" b="1" dirty="0">
                <a:solidFill>
                  <a:srgbClr val="414138"/>
                </a:solidFill>
              </a:rPr>
              <a:t>Reduces workload </a:t>
            </a:r>
            <a:r>
              <a:rPr lang="en-US" sz="1200" dirty="0">
                <a:solidFill>
                  <a:srgbClr val="414138"/>
                </a:solidFill>
              </a:rPr>
              <a:t>of health care providers- making it easier to </a:t>
            </a:r>
            <a:r>
              <a:rPr lang="en-US" sz="1200" b="1" dirty="0">
                <a:solidFill>
                  <a:srgbClr val="414138"/>
                </a:solidFill>
              </a:rPr>
              <a:t>provide quality service </a:t>
            </a:r>
            <a:r>
              <a:rPr lang="en-US" sz="1200" dirty="0">
                <a:solidFill>
                  <a:srgbClr val="414138"/>
                </a:solidFill>
              </a:rPr>
              <a:t>to the public who are in genuine need of it.</a:t>
            </a:r>
          </a:p>
        </p:txBody>
      </p:sp>
    </p:spTree>
    <p:extLst>
      <p:ext uri="{BB962C8B-B14F-4D97-AF65-F5344CB8AC3E}">
        <p14:creationId xmlns:p14="http://schemas.microsoft.com/office/powerpoint/2010/main" val="1411237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41000" b="-4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4B0D48-07BB-404A-AE84-B060E3D830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575370D-4E78-C44F-8DB3-41D140BF8DE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145F543-9706-4F3D-A5BF-3857C4C1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537" y="493986"/>
            <a:ext cx="11390586" cy="546538"/>
          </a:xfrm>
        </p:spPr>
        <p:txBody>
          <a:bodyPr/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Value Proposition and Differentiators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3F71ACE-DE43-4C8F-A950-701D4F8088CE}"/>
              </a:ext>
            </a:extLst>
          </p:cNvPr>
          <p:cNvSpPr txBox="1">
            <a:spLocks/>
          </p:cNvSpPr>
          <p:nvPr/>
        </p:nvSpPr>
        <p:spPr>
          <a:xfrm>
            <a:off x="529115" y="1152248"/>
            <a:ext cx="11278256" cy="48294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200" kern="1200">
                <a:solidFill>
                  <a:schemeClr val="tx2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9pPr>
          </a:lstStyle>
          <a:p>
            <a:pPr defTabSz="685800">
              <a:lnSpc>
                <a:spcPct val="100000"/>
              </a:lnSpc>
              <a:spcBef>
                <a:spcPts val="450"/>
              </a:spcBef>
              <a:buNone/>
              <a:defRPr/>
            </a:pPr>
            <a:r>
              <a:rPr lang="en-US" sz="2400" b="1" dirty="0">
                <a:solidFill>
                  <a:schemeClr val="accent4"/>
                </a:solidFill>
              </a:rPr>
              <a:t>Competitors:</a:t>
            </a:r>
          </a:p>
          <a:p>
            <a:pPr defTabSz="685800">
              <a:lnSpc>
                <a:spcPct val="100000"/>
              </a:lnSpc>
              <a:spcBef>
                <a:spcPts val="450"/>
              </a:spcBef>
              <a:buNone/>
              <a:defRPr/>
            </a:pPr>
            <a:r>
              <a:rPr lang="en-IN" sz="2000" b="0" i="0" dirty="0">
                <a:solidFill>
                  <a:srgbClr val="333333"/>
                </a:solidFill>
                <a:effectLst/>
                <a:latin typeface="fira-sans"/>
              </a:rPr>
              <a:t> </a:t>
            </a:r>
            <a:r>
              <a:rPr lang="en-IN" sz="2000" b="1" dirty="0" err="1">
                <a:solidFill>
                  <a:srgbClr val="E87722"/>
                </a:solidFill>
                <a:latin typeface="fira_sansbold"/>
              </a:rPr>
              <a:t>Catalia</a:t>
            </a: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fira_sansbold"/>
              </a:rPr>
              <a:t> </a:t>
            </a:r>
            <a:r>
              <a:rPr lang="en-IN" sz="2000" b="1" dirty="0">
                <a:solidFill>
                  <a:srgbClr val="E87722"/>
                </a:solidFill>
                <a:latin typeface="fira_sansbold"/>
              </a:rPr>
              <a:t>Health</a:t>
            </a: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fira_sansbold"/>
              </a:rPr>
              <a:t> </a:t>
            </a:r>
            <a:r>
              <a:rPr lang="en-IN" sz="2000" i="0" u="none" strike="noStrike" dirty="0">
                <a:solidFill>
                  <a:srgbClr val="000000"/>
                </a:solidFill>
                <a:effectLst/>
                <a:latin typeface="fira_sansbold"/>
              </a:rPr>
              <a:t>(Khosla)</a:t>
            </a:r>
            <a:endParaRPr lang="en-US" sz="2400" i="0" dirty="0">
              <a:solidFill>
                <a:srgbClr val="000000"/>
              </a:solidFill>
              <a:effectLst/>
              <a:latin typeface="fira-sans"/>
            </a:endParaRPr>
          </a:p>
          <a:p>
            <a:pPr marL="515938" lvl="1" indent="-285750" defTabSz="685800">
              <a:lnSpc>
                <a:spcPct val="100000"/>
              </a:lnSpc>
              <a:spcBef>
                <a:spcPts val="450"/>
              </a:spcBef>
              <a:defRPr/>
            </a:pPr>
            <a:r>
              <a:rPr lang="en-US" sz="2000" i="0" dirty="0">
                <a:solidFill>
                  <a:schemeClr val="accent6">
                    <a:lumMod val="10000"/>
                  </a:schemeClr>
                </a:solidFill>
                <a:effectLst/>
                <a:latin typeface="fira-sans"/>
              </a:rPr>
              <a:t>They  are taking an  AI-robotic based approach with their adherence robot , who acts as an intelligent assistant in </a:t>
            </a:r>
            <a:r>
              <a:rPr lang="en-US" sz="2000" i="0">
                <a:solidFill>
                  <a:schemeClr val="accent6">
                    <a:lumMod val="10000"/>
                  </a:schemeClr>
                </a:solidFill>
                <a:effectLst/>
                <a:latin typeface="fira-sans"/>
              </a:rPr>
              <a:t>guiding therapy</a:t>
            </a:r>
            <a:r>
              <a:rPr lang="en-US" sz="2000">
                <a:solidFill>
                  <a:schemeClr val="accent6">
                    <a:lumMod val="10000"/>
                  </a:schemeClr>
                </a:solidFill>
                <a:latin typeface="fira-sans"/>
              </a:rPr>
              <a:t>.</a:t>
            </a:r>
            <a:endParaRPr lang="en-US" sz="2000" i="0" dirty="0">
              <a:solidFill>
                <a:schemeClr val="accent6">
                  <a:lumMod val="10000"/>
                </a:schemeClr>
              </a:solidFill>
              <a:effectLst/>
              <a:latin typeface="fira-sans"/>
            </a:endParaRPr>
          </a:p>
          <a:p>
            <a:pPr defTabSz="685800">
              <a:lnSpc>
                <a:spcPct val="100000"/>
              </a:lnSpc>
              <a:spcBef>
                <a:spcPts val="450"/>
              </a:spcBef>
              <a:buNone/>
              <a:defRPr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fira-sans"/>
              </a:rPr>
              <a:t> </a:t>
            </a:r>
            <a:r>
              <a:rPr lang="en-US" sz="2000" b="1" i="0" u="none" strike="noStrike" dirty="0">
                <a:solidFill>
                  <a:srgbClr val="0E774A"/>
                </a:solidFill>
                <a:effectLst/>
                <a:latin typeface="fira_sansbold"/>
                <a:hlinkClick r:id="rId3"/>
              </a:rPr>
              <a:t>AiCure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fira-sans"/>
              </a:rPr>
              <a:t> (New Leaf) and </a:t>
            </a:r>
            <a:r>
              <a:rPr lang="en-US" sz="2000" b="1" i="0" u="none" strike="noStrike" dirty="0">
                <a:solidFill>
                  <a:srgbClr val="0E774A"/>
                </a:solidFill>
                <a:effectLst/>
                <a:latin typeface="fira_sansbold"/>
                <a:hlinkClick r:id="rId4"/>
              </a:rPr>
              <a:t>emocha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fira-sans"/>
              </a:rPr>
              <a:t> (Kapor, Dreamit) </a:t>
            </a:r>
            <a:r>
              <a:rPr lang="en-US" sz="2400" b="1" dirty="0">
                <a:solidFill>
                  <a:schemeClr val="accent4"/>
                </a:solidFill>
                <a:latin typeface="fira-sans"/>
              </a:rPr>
              <a:t>: </a:t>
            </a:r>
          </a:p>
          <a:p>
            <a:pPr marL="515938" lvl="1" indent="-285750" defTabSz="685800">
              <a:lnSpc>
                <a:spcPct val="100000"/>
              </a:lnSpc>
              <a:spcBef>
                <a:spcPts val="450"/>
              </a:spcBef>
              <a:defRPr/>
            </a:pPr>
            <a:r>
              <a:rPr lang="en-US" sz="2000" dirty="0">
                <a:solidFill>
                  <a:schemeClr val="accent6">
                    <a:lumMod val="10000"/>
                  </a:schemeClr>
                </a:solidFill>
                <a:latin typeface="fira-sans"/>
              </a:rPr>
              <a:t>They are using technology to automate DOT (Direct Observed Therapy) for special high interest populations</a:t>
            </a:r>
          </a:p>
          <a:p>
            <a:pPr defTabSz="685800">
              <a:lnSpc>
                <a:spcPct val="100000"/>
              </a:lnSpc>
              <a:spcBef>
                <a:spcPts val="450"/>
              </a:spcBef>
              <a:buNone/>
              <a:defRPr/>
            </a:pPr>
            <a:endParaRPr lang="en-US" sz="2400" b="1" dirty="0">
              <a:solidFill>
                <a:schemeClr val="accent4"/>
              </a:solidFill>
              <a:latin typeface="fira-sans"/>
            </a:endParaRPr>
          </a:p>
          <a:p>
            <a:pPr algn="ctr" defTabSz="685800">
              <a:lnSpc>
                <a:spcPct val="100000"/>
              </a:lnSpc>
              <a:spcBef>
                <a:spcPts val="450"/>
              </a:spcBef>
              <a:buNone/>
              <a:defRPr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fira-sans"/>
              </a:rPr>
              <a:t> There are a group of companies that are focusing on using connected devices, such as inhalers, to monitor use of respiratory medications.</a:t>
            </a:r>
            <a:endParaRPr lang="en-US" sz="2400" b="1" dirty="0">
              <a:solidFill>
                <a:schemeClr val="accent4"/>
              </a:solidFill>
            </a:endParaRPr>
          </a:p>
          <a:p>
            <a:pPr defTabSz="685800">
              <a:lnSpc>
                <a:spcPct val="100000"/>
              </a:lnSpc>
              <a:spcBef>
                <a:spcPts val="450"/>
              </a:spcBef>
              <a:buNone/>
              <a:defRPr/>
            </a:pPr>
            <a:endParaRPr lang="en-US" sz="24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577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84753" y="1689032"/>
            <a:ext cx="9874826" cy="2735839"/>
          </a:xfrm>
        </p:spPr>
        <p:txBody>
          <a:bodyPr/>
          <a:lstStyle/>
          <a:p>
            <a:br>
              <a:rPr lang="en-US" dirty="0">
                <a:latin typeface="Calibri" panose="020F0502020204030204" pitchFamily="34" charset="0"/>
              </a:rPr>
            </a:br>
            <a:br>
              <a:rPr lang="en-US" dirty="0">
                <a:latin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</a:rPr>
              <a:t>Thank you</a:t>
            </a:r>
            <a:endParaRPr lang="en-US" sz="4000" dirty="0">
              <a:latin typeface="Calibri" panose="020F050202020403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1579225" y="6486525"/>
            <a:ext cx="612775" cy="365125"/>
          </a:xfrm>
        </p:spPr>
        <p:txBody>
          <a:bodyPr/>
          <a:lstStyle/>
          <a:p>
            <a:fld id="{3310D8EA-3107-4873-B9AB-DD7D3E79053A}" type="slidenum">
              <a:rPr lang="en-US" smtClean="0"/>
              <a:t>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67450" y="6486525"/>
            <a:ext cx="5924550" cy="365125"/>
          </a:xfrm>
        </p:spPr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902349"/>
      </p:ext>
    </p:extLst>
  </p:cSld>
  <p:clrMapOvr>
    <a:masterClrMapping/>
  </p:clrMapOvr>
</p:sld>
</file>

<file path=ppt/theme/theme1.xml><?xml version="1.0" encoding="utf-8"?>
<a:theme xmlns:a="http://schemas.openxmlformats.org/drawingml/2006/main" name="Optum WIdescreen 2017">
  <a:themeElements>
    <a:clrScheme name="Optum May 2017">
      <a:dk1>
        <a:srgbClr val="55565A"/>
      </a:dk1>
      <a:lt1>
        <a:srgbClr val="FFFFFF"/>
      </a:lt1>
      <a:dk2>
        <a:srgbClr val="55565A"/>
      </a:dk2>
      <a:lt2>
        <a:srgbClr val="FFFFFF"/>
      </a:lt2>
      <a:accent1>
        <a:srgbClr val="E87722"/>
      </a:accent1>
      <a:accent2>
        <a:srgbClr val="EAAA00"/>
      </a:accent2>
      <a:accent3>
        <a:srgbClr val="63666A"/>
      </a:accent3>
      <a:accent4>
        <a:srgbClr val="888B8D"/>
      </a:accent4>
      <a:accent5>
        <a:srgbClr val="B1B3B3"/>
      </a:accent5>
      <a:accent6>
        <a:srgbClr val="D0D0CE"/>
      </a:accent6>
      <a:hlink>
        <a:srgbClr val="E87722"/>
      </a:hlink>
      <a:folHlink>
        <a:srgbClr val="888B8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rnd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smtClean="0"/>
        </a:defPPr>
      </a:lstStyle>
    </a:txDef>
  </a:objectDefaults>
  <a:extraClrSchemeLst/>
  <a:custClrLst>
    <a:custClr name="Custom Color 1">
      <a:srgbClr val="E87722"/>
    </a:custClr>
    <a:custClr name="Custom Color 2">
      <a:srgbClr val="888B8D"/>
    </a:custClr>
    <a:custClr name="Custom Color 3">
      <a:srgbClr val="739600"/>
    </a:custClr>
    <a:custClr name="Custom Color 4">
      <a:srgbClr val="008770"/>
    </a:custClr>
    <a:custClr name="Custom Color 5">
      <a:srgbClr val="00549F"/>
    </a:custClr>
    <a:custClr name="Custom Color 6">
      <a:srgbClr val="3B0083"/>
    </a:custClr>
    <a:custClr name="Custom Color 7">
      <a:srgbClr val="A22B38"/>
    </a:custClr>
  </a:custClrLst>
  <a:extLst>
    <a:ext uri="{05A4C25C-085E-4340-85A3-A5531E510DB2}">
      <thm15:themeFamily xmlns:thm15="http://schemas.microsoft.com/office/thememl/2012/main" name="Optum Template Widescreen - 2017 - 06.27.17.potx" id="{14CCB6DF-C717-4413-BCDA-15B71AA5CDD8}" vid="{817E4C5E-750D-4B97-8ADE-F637BD8C07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DE77C848D80B54DAE207F2960633FBD" ma:contentTypeVersion="0" ma:contentTypeDescription="Create a new document." ma:contentTypeScope="" ma:versionID="60d15934cd702e2a69e74ccd349bfb1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413257cd9829394d17656a545d5fa4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72DBA8-2504-4AD1-BD72-3562DB5094EB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30297D7-6120-4AEC-BD90-27546ED06F7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FC9F1D-5B3A-463E-A481-AC24386F4D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Optum Template Widescreen - 2017 - 06.27.17</Template>
  <TotalTime>14545</TotalTime>
  <Words>356</Words>
  <Application>Microsoft Office PowerPoint</Application>
  <PresentationFormat>Widescreen</PresentationFormat>
  <Paragraphs>39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fira_sansbold</vt:lpstr>
      <vt:lpstr>fira-sans</vt:lpstr>
      <vt:lpstr>Wingdings</vt:lpstr>
      <vt:lpstr>Optum WIdescreen 2017</vt:lpstr>
      <vt:lpstr>  Optum Stratethon Season 3  </vt:lpstr>
      <vt:lpstr>Business Problem &amp; Solution</vt:lpstr>
      <vt:lpstr>Value Proposition and Differentiators</vt:lpstr>
      <vt:lpstr>Value Proposition and Differentiators</vt:lpstr>
      <vt:lpstr>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Optum PowerPoint template - 2017</dc:title>
  <dc:creator>Sandra Johnson</dc:creator>
  <cp:lastModifiedBy>Dhruba Das</cp:lastModifiedBy>
  <cp:revision>2608</cp:revision>
  <dcterms:created xsi:type="dcterms:W3CDTF">2017-07-17T15:17:37Z</dcterms:created>
  <dcterms:modified xsi:type="dcterms:W3CDTF">2021-11-17T15:19:19Z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0x0101007DE77C848D80B54DAE207F2960633FBD</vt:lpwstr>
  </property>
</Properties>
</file>